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8" d="100"/>
          <a:sy n="68" d="100"/>
        </p:scale>
        <p:origin x="4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0CC247F9-37B9-461D-A9A0-E921B79602F0}" type="datetimeFigureOut">
              <a:rPr lang="nl-NL" smtClean="0"/>
              <a:t>15-10-2016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3823A8E-16BA-4781-9712-5E7E894CDF4D}" type="slidenum">
              <a:rPr lang="nl-NL" smtClean="0"/>
              <a:t>‹nr.›</a:t>
            </a:fld>
            <a:endParaRPr lang="nl-NL"/>
          </a:p>
        </p:txBody>
      </p:sp>
    </p:spTree>
    <p:extLst>
      <p:ext uri="{BB962C8B-B14F-4D97-AF65-F5344CB8AC3E}">
        <p14:creationId xmlns:p14="http://schemas.microsoft.com/office/powerpoint/2010/main" val="1756691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CC247F9-37B9-461D-A9A0-E921B79602F0}" type="datetimeFigureOut">
              <a:rPr lang="nl-NL" smtClean="0"/>
              <a:t>15-10-2016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3823A8E-16BA-4781-9712-5E7E894CDF4D}" type="slidenum">
              <a:rPr lang="nl-NL" smtClean="0"/>
              <a:t>‹nr.›</a:t>
            </a:fld>
            <a:endParaRPr lang="nl-NL"/>
          </a:p>
        </p:txBody>
      </p:sp>
    </p:spTree>
    <p:extLst>
      <p:ext uri="{BB962C8B-B14F-4D97-AF65-F5344CB8AC3E}">
        <p14:creationId xmlns:p14="http://schemas.microsoft.com/office/powerpoint/2010/main" val="2143189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CC247F9-37B9-461D-A9A0-E921B79602F0}" type="datetimeFigureOut">
              <a:rPr lang="nl-NL" smtClean="0"/>
              <a:t>15-10-2016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3823A8E-16BA-4781-9712-5E7E894CDF4D}" type="slidenum">
              <a:rPr lang="nl-NL" smtClean="0"/>
              <a:t>‹nr.›</a:t>
            </a:fld>
            <a:endParaRPr lang="nl-NL"/>
          </a:p>
        </p:txBody>
      </p:sp>
    </p:spTree>
    <p:extLst>
      <p:ext uri="{BB962C8B-B14F-4D97-AF65-F5344CB8AC3E}">
        <p14:creationId xmlns:p14="http://schemas.microsoft.com/office/powerpoint/2010/main" val="2601882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CC247F9-37B9-461D-A9A0-E921B79602F0}" type="datetimeFigureOut">
              <a:rPr lang="nl-NL" smtClean="0"/>
              <a:t>15-10-2016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3823A8E-16BA-4781-9712-5E7E894CDF4D}" type="slidenum">
              <a:rPr lang="nl-NL" smtClean="0"/>
              <a:t>‹nr.›</a:t>
            </a:fld>
            <a:endParaRPr lang="nl-NL"/>
          </a:p>
        </p:txBody>
      </p:sp>
    </p:spTree>
    <p:extLst>
      <p:ext uri="{BB962C8B-B14F-4D97-AF65-F5344CB8AC3E}">
        <p14:creationId xmlns:p14="http://schemas.microsoft.com/office/powerpoint/2010/main" val="2782676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0CC247F9-37B9-461D-A9A0-E921B79602F0}" type="datetimeFigureOut">
              <a:rPr lang="nl-NL" smtClean="0"/>
              <a:t>15-10-2016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3823A8E-16BA-4781-9712-5E7E894CDF4D}" type="slidenum">
              <a:rPr lang="nl-NL" smtClean="0"/>
              <a:t>‹nr.›</a:t>
            </a:fld>
            <a:endParaRPr lang="nl-NL"/>
          </a:p>
        </p:txBody>
      </p:sp>
    </p:spTree>
    <p:extLst>
      <p:ext uri="{BB962C8B-B14F-4D97-AF65-F5344CB8AC3E}">
        <p14:creationId xmlns:p14="http://schemas.microsoft.com/office/powerpoint/2010/main" val="368453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0CC247F9-37B9-461D-A9A0-E921B79602F0}" type="datetimeFigureOut">
              <a:rPr lang="nl-NL" smtClean="0"/>
              <a:t>15-10-2016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3823A8E-16BA-4781-9712-5E7E894CDF4D}" type="slidenum">
              <a:rPr lang="nl-NL" smtClean="0"/>
              <a:t>‹nr.›</a:t>
            </a:fld>
            <a:endParaRPr lang="nl-NL"/>
          </a:p>
        </p:txBody>
      </p:sp>
    </p:spTree>
    <p:extLst>
      <p:ext uri="{BB962C8B-B14F-4D97-AF65-F5344CB8AC3E}">
        <p14:creationId xmlns:p14="http://schemas.microsoft.com/office/powerpoint/2010/main" val="11548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0CC247F9-37B9-461D-A9A0-E921B79602F0}" type="datetimeFigureOut">
              <a:rPr lang="nl-NL" smtClean="0"/>
              <a:t>15-10-2016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3823A8E-16BA-4781-9712-5E7E894CDF4D}" type="slidenum">
              <a:rPr lang="nl-NL" smtClean="0"/>
              <a:t>‹nr.›</a:t>
            </a:fld>
            <a:endParaRPr lang="nl-NL"/>
          </a:p>
        </p:txBody>
      </p:sp>
    </p:spTree>
    <p:extLst>
      <p:ext uri="{BB962C8B-B14F-4D97-AF65-F5344CB8AC3E}">
        <p14:creationId xmlns:p14="http://schemas.microsoft.com/office/powerpoint/2010/main" val="62907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0CC247F9-37B9-461D-A9A0-E921B79602F0}" type="datetimeFigureOut">
              <a:rPr lang="nl-NL" smtClean="0"/>
              <a:t>15-10-2016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3823A8E-16BA-4781-9712-5E7E894CDF4D}" type="slidenum">
              <a:rPr lang="nl-NL" smtClean="0"/>
              <a:t>‹nr.›</a:t>
            </a:fld>
            <a:endParaRPr lang="nl-NL"/>
          </a:p>
        </p:txBody>
      </p:sp>
    </p:spTree>
    <p:extLst>
      <p:ext uri="{BB962C8B-B14F-4D97-AF65-F5344CB8AC3E}">
        <p14:creationId xmlns:p14="http://schemas.microsoft.com/office/powerpoint/2010/main" val="236563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CC247F9-37B9-461D-A9A0-E921B79602F0}" type="datetimeFigureOut">
              <a:rPr lang="nl-NL" smtClean="0"/>
              <a:t>15-10-2016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3823A8E-16BA-4781-9712-5E7E894CDF4D}" type="slidenum">
              <a:rPr lang="nl-NL" smtClean="0"/>
              <a:t>‹nr.›</a:t>
            </a:fld>
            <a:endParaRPr lang="nl-NL"/>
          </a:p>
        </p:txBody>
      </p:sp>
    </p:spTree>
    <p:extLst>
      <p:ext uri="{BB962C8B-B14F-4D97-AF65-F5344CB8AC3E}">
        <p14:creationId xmlns:p14="http://schemas.microsoft.com/office/powerpoint/2010/main" val="3511914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0CC247F9-37B9-461D-A9A0-E921B79602F0}" type="datetimeFigureOut">
              <a:rPr lang="nl-NL" smtClean="0"/>
              <a:t>15-10-2016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3823A8E-16BA-4781-9712-5E7E894CDF4D}" type="slidenum">
              <a:rPr lang="nl-NL" smtClean="0"/>
              <a:t>‹nr.›</a:t>
            </a:fld>
            <a:endParaRPr lang="nl-NL"/>
          </a:p>
        </p:txBody>
      </p:sp>
    </p:spTree>
    <p:extLst>
      <p:ext uri="{BB962C8B-B14F-4D97-AF65-F5344CB8AC3E}">
        <p14:creationId xmlns:p14="http://schemas.microsoft.com/office/powerpoint/2010/main" val="1761628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0CC247F9-37B9-461D-A9A0-E921B79602F0}" type="datetimeFigureOut">
              <a:rPr lang="nl-NL" smtClean="0"/>
              <a:t>15-10-2016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3823A8E-16BA-4781-9712-5E7E894CDF4D}" type="slidenum">
              <a:rPr lang="nl-NL" smtClean="0"/>
              <a:t>‹nr.›</a:t>
            </a:fld>
            <a:endParaRPr lang="nl-NL"/>
          </a:p>
        </p:txBody>
      </p:sp>
    </p:spTree>
    <p:extLst>
      <p:ext uri="{BB962C8B-B14F-4D97-AF65-F5344CB8AC3E}">
        <p14:creationId xmlns:p14="http://schemas.microsoft.com/office/powerpoint/2010/main" val="2603994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247F9-37B9-461D-A9A0-E921B79602F0}" type="datetimeFigureOut">
              <a:rPr lang="nl-NL" smtClean="0"/>
              <a:t>15-10-2016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23A8E-16BA-4781-9712-5E7E894CDF4D}" type="slidenum">
              <a:rPr lang="nl-NL" smtClean="0"/>
              <a:t>‹nr.›</a:t>
            </a:fld>
            <a:endParaRPr lang="nl-NL"/>
          </a:p>
        </p:txBody>
      </p:sp>
    </p:spTree>
    <p:extLst>
      <p:ext uri="{BB962C8B-B14F-4D97-AF65-F5344CB8AC3E}">
        <p14:creationId xmlns:p14="http://schemas.microsoft.com/office/powerpoint/2010/main" val="2836465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Herverdeel je cijfer</a:t>
            </a:r>
          </a:p>
        </p:txBody>
      </p:sp>
      <p:sp>
        <p:nvSpPr>
          <p:cNvPr id="3" name="Ondertitel 2"/>
          <p:cNvSpPr>
            <a:spLocks noGrp="1"/>
          </p:cNvSpPr>
          <p:nvPr>
            <p:ph type="subTitle" idx="1"/>
          </p:nvPr>
        </p:nvSpPr>
        <p:spPr/>
        <p:txBody>
          <a:bodyPr/>
          <a:lstStyle/>
          <a:p>
            <a:r>
              <a:rPr lang="nl-NL" dirty="0"/>
              <a:t>Een klaslokaalexperiment</a:t>
            </a:r>
          </a:p>
        </p:txBody>
      </p:sp>
    </p:spTree>
    <p:extLst>
      <p:ext uri="{BB962C8B-B14F-4D97-AF65-F5344CB8AC3E}">
        <p14:creationId xmlns:p14="http://schemas.microsoft.com/office/powerpoint/2010/main" val="279064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Herverdeel je cijfer</a:t>
            </a:r>
          </a:p>
        </p:txBody>
      </p:sp>
      <p:sp>
        <p:nvSpPr>
          <p:cNvPr id="3" name="Tijdelijke aanduiding voor inhoud 2"/>
          <p:cNvSpPr>
            <a:spLocks noGrp="1"/>
          </p:cNvSpPr>
          <p:nvPr>
            <p:ph idx="1"/>
          </p:nvPr>
        </p:nvSpPr>
        <p:spPr/>
        <p:txBody>
          <a:bodyPr/>
          <a:lstStyle/>
          <a:p>
            <a:pPr marL="0" indent="0">
              <a:buNone/>
            </a:pPr>
            <a:r>
              <a:rPr lang="nl-NL" dirty="0"/>
              <a:t>Het gemiddelde van de klas voor het eerste SO was een 7,2.</a:t>
            </a:r>
          </a:p>
          <a:p>
            <a:pPr marL="0" indent="0">
              <a:buNone/>
            </a:pPr>
            <a:r>
              <a:rPr lang="nl-NL" dirty="0"/>
              <a:t>De resultaten waren niet gelijk over de groep verdeeld (cijfers varieerden van 3,0 tot 10).</a:t>
            </a:r>
          </a:p>
          <a:p>
            <a:pPr marL="0" indent="0">
              <a:buNone/>
            </a:pPr>
            <a:r>
              <a:rPr lang="nl-NL" dirty="0"/>
              <a:t>Is dit eerlijk? Of moeten we streven naar een gelijkmatiger verdeling? (want we hebben toch allemaal hard gewerkt?)</a:t>
            </a:r>
          </a:p>
          <a:p>
            <a:pPr marL="0" indent="0">
              <a:buNone/>
            </a:pPr>
            <a:endParaRPr lang="nl-NL" dirty="0"/>
          </a:p>
          <a:p>
            <a:pPr marL="0" indent="0">
              <a:buNone/>
            </a:pPr>
            <a:r>
              <a:rPr lang="nl-NL" dirty="0"/>
              <a:t>Eerst maken we een grafiek van de verschillen.</a:t>
            </a:r>
          </a:p>
          <a:p>
            <a:pPr marL="0" indent="0">
              <a:buNone/>
            </a:pPr>
            <a:r>
              <a:rPr lang="nl-NL" dirty="0"/>
              <a:t>Daarna beantwoorden we de vraag: wat is een eerlijke verdeling? </a:t>
            </a:r>
          </a:p>
          <a:p>
            <a:pPr marL="0" indent="0">
              <a:buNone/>
            </a:pPr>
            <a:r>
              <a:rPr lang="nl-NL" dirty="0"/>
              <a:t>En vervolgens passen we de cijfers in Magister aan.</a:t>
            </a:r>
          </a:p>
        </p:txBody>
      </p:sp>
    </p:spTree>
    <p:extLst>
      <p:ext uri="{BB962C8B-B14F-4D97-AF65-F5344CB8AC3E}">
        <p14:creationId xmlns:p14="http://schemas.microsoft.com/office/powerpoint/2010/main" val="3036942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Teken de </a:t>
            </a:r>
            <a:r>
              <a:rPr lang="nl-NL" dirty="0" err="1"/>
              <a:t>lorenzcurve</a:t>
            </a:r>
            <a:endParaRPr lang="nl-NL" dirty="0"/>
          </a:p>
        </p:txBody>
      </p:sp>
      <p:sp>
        <p:nvSpPr>
          <p:cNvPr id="3" name="Tijdelijke aanduiding voor inhoud 2"/>
          <p:cNvSpPr>
            <a:spLocks noGrp="1"/>
          </p:cNvSpPr>
          <p:nvPr>
            <p:ph idx="1"/>
          </p:nvPr>
        </p:nvSpPr>
        <p:spPr/>
        <p:txBody>
          <a:bodyPr/>
          <a:lstStyle/>
          <a:p>
            <a:r>
              <a:rPr lang="nl-NL" dirty="0"/>
              <a:t>Gebruik een ruitjesblad</a:t>
            </a:r>
          </a:p>
          <a:p>
            <a:r>
              <a:rPr lang="nl-NL" dirty="0"/>
              <a:t>Maak een assenstelsel van 10 hokjes bij 10 hokjes</a:t>
            </a:r>
          </a:p>
          <a:p>
            <a:r>
              <a:rPr lang="nl-NL" dirty="0"/>
              <a:t>Op de verticale as staat het cumulatieve percentage gescoorde punten</a:t>
            </a:r>
          </a:p>
          <a:p>
            <a:r>
              <a:rPr lang="nl-NL" dirty="0"/>
              <a:t>Op de horizontale as staat het cumulatieve percentage leerlingen</a:t>
            </a:r>
          </a:p>
          <a:p>
            <a:r>
              <a:rPr lang="nl-NL" dirty="0"/>
              <a:t>Begin met de leerlingen die de laagste cijfers hebben gehaald </a:t>
            </a:r>
          </a:p>
          <a:p>
            <a:endParaRPr lang="nl-NL" dirty="0"/>
          </a:p>
        </p:txBody>
      </p:sp>
    </p:spTree>
    <p:extLst>
      <p:ext uri="{BB962C8B-B14F-4D97-AF65-F5344CB8AC3E}">
        <p14:creationId xmlns:p14="http://schemas.microsoft.com/office/powerpoint/2010/main" val="3296080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072862974"/>
              </p:ext>
            </p:extLst>
          </p:nvPr>
        </p:nvGraphicFramePr>
        <p:xfrm>
          <a:off x="279401" y="469898"/>
          <a:ext cx="11442699" cy="5085173"/>
        </p:xfrm>
        <a:graphic>
          <a:graphicData uri="http://schemas.openxmlformats.org/drawingml/2006/table">
            <a:tbl>
              <a:tblPr>
                <a:tableStyleId>{5C22544A-7EE6-4342-B048-85BDC9FD1C3A}</a:tableStyleId>
              </a:tblPr>
              <a:tblGrid>
                <a:gridCol w="1307740">
                  <a:extLst>
                    <a:ext uri="{9D8B030D-6E8A-4147-A177-3AD203B41FA5}">
                      <a16:colId xmlns:a16="http://schemas.microsoft.com/office/drawing/2014/main" val="20000"/>
                    </a:ext>
                  </a:extLst>
                </a:gridCol>
                <a:gridCol w="1510125">
                  <a:extLst>
                    <a:ext uri="{9D8B030D-6E8A-4147-A177-3AD203B41FA5}">
                      <a16:colId xmlns:a16="http://schemas.microsoft.com/office/drawing/2014/main" val="20001"/>
                    </a:ext>
                  </a:extLst>
                </a:gridCol>
                <a:gridCol w="1977174">
                  <a:extLst>
                    <a:ext uri="{9D8B030D-6E8A-4147-A177-3AD203B41FA5}">
                      <a16:colId xmlns:a16="http://schemas.microsoft.com/office/drawing/2014/main" val="20002"/>
                    </a:ext>
                  </a:extLst>
                </a:gridCol>
                <a:gridCol w="1928198">
                  <a:extLst>
                    <a:ext uri="{9D8B030D-6E8A-4147-A177-3AD203B41FA5}">
                      <a16:colId xmlns:a16="http://schemas.microsoft.com/office/drawing/2014/main" val="20003"/>
                    </a:ext>
                  </a:extLst>
                </a:gridCol>
                <a:gridCol w="1357844">
                  <a:extLst>
                    <a:ext uri="{9D8B030D-6E8A-4147-A177-3AD203B41FA5}">
                      <a16:colId xmlns:a16="http://schemas.microsoft.com/office/drawing/2014/main" val="20004"/>
                    </a:ext>
                  </a:extLst>
                </a:gridCol>
                <a:gridCol w="1680809">
                  <a:extLst>
                    <a:ext uri="{9D8B030D-6E8A-4147-A177-3AD203B41FA5}">
                      <a16:colId xmlns:a16="http://schemas.microsoft.com/office/drawing/2014/main" val="20005"/>
                    </a:ext>
                  </a:extLst>
                </a:gridCol>
                <a:gridCol w="1680809">
                  <a:extLst>
                    <a:ext uri="{9D8B030D-6E8A-4147-A177-3AD203B41FA5}">
                      <a16:colId xmlns:a16="http://schemas.microsoft.com/office/drawing/2014/main" val="20006"/>
                    </a:ext>
                  </a:extLst>
                </a:gridCol>
              </a:tblGrid>
              <a:tr h="1450856">
                <a:tc>
                  <a:txBody>
                    <a:bodyPr/>
                    <a:lstStyle/>
                    <a:p>
                      <a:pPr algn="ctr" fontAlgn="b"/>
                      <a:r>
                        <a:rPr lang="nl-NL" sz="2000" b="0" i="0" u="none" strike="noStrike" dirty="0">
                          <a:solidFill>
                            <a:srgbClr val="000000"/>
                          </a:solidFill>
                          <a:effectLst/>
                          <a:latin typeface="Calibri" panose="020F0502020204030204" pitchFamily="34" charset="0"/>
                        </a:rPr>
                        <a:t>Behaald cijfer</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Aantal leerlingen</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Percentage</a:t>
                      </a:r>
                      <a:r>
                        <a:rPr lang="nl-NL" sz="2000" b="0" i="0" u="none" strike="noStrike" baseline="0" dirty="0">
                          <a:solidFill>
                            <a:srgbClr val="000000"/>
                          </a:solidFill>
                          <a:effectLst/>
                          <a:latin typeface="Calibri" panose="020F0502020204030204" pitchFamily="34" charset="0"/>
                        </a:rPr>
                        <a:t> leerlingen</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Percentage leerlingen cumulatief</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Totaal gescoord</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Percentage gescoorde</a:t>
                      </a:r>
                      <a:r>
                        <a:rPr lang="nl-NL" sz="2000" b="0" i="0" u="none" strike="noStrike" baseline="0" dirty="0">
                          <a:solidFill>
                            <a:srgbClr val="000000"/>
                          </a:solidFill>
                          <a:effectLst/>
                          <a:latin typeface="Calibri" panose="020F0502020204030204" pitchFamily="34" charset="0"/>
                        </a:rPr>
                        <a:t> punten</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Percentage gescoorde punten cumulatief</a:t>
                      </a:r>
                    </a:p>
                  </a:txBody>
                  <a:tcPr marL="9525" marR="9525" marT="9525" marB="0" anchor="b"/>
                </a:tc>
                <a:extLst>
                  <a:ext uri="{0D108BD9-81ED-4DB2-BD59-A6C34878D82A}">
                    <a16:rowId xmlns:a16="http://schemas.microsoft.com/office/drawing/2014/main" val="10000"/>
                  </a:ext>
                </a:extLst>
              </a:tr>
              <a:tr h="403813">
                <a:tc>
                  <a:txBody>
                    <a:bodyPr/>
                    <a:lstStyle/>
                    <a:p>
                      <a:pPr algn="ctr" fontAlgn="b"/>
                      <a:r>
                        <a:rPr lang="nl-NL" sz="2000" b="0" i="0" u="none" strike="noStrike" dirty="0">
                          <a:solidFill>
                            <a:srgbClr val="000000"/>
                          </a:solidFill>
                          <a:effectLst/>
                          <a:latin typeface="Calibri" panose="020F0502020204030204" pitchFamily="34" charset="0"/>
                        </a:rPr>
                        <a:t>3</a:t>
                      </a:r>
                    </a:p>
                  </a:txBody>
                  <a:tcPr marL="9525" marR="9525" marT="9525" marB="0" anchor="b"/>
                </a:tc>
                <a:tc>
                  <a:txBody>
                    <a:bodyPr/>
                    <a:lstStyle/>
                    <a:p>
                      <a:pPr algn="ctr" fontAlgn="b"/>
                      <a:r>
                        <a:rPr lang="nl-NL" sz="2000" u="none" strike="noStrike" dirty="0">
                          <a:effectLst/>
                        </a:rPr>
                        <a:t>1</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3</a:t>
                      </a: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403813">
                <a:tc>
                  <a:txBody>
                    <a:bodyPr/>
                    <a:lstStyle/>
                    <a:p>
                      <a:pPr algn="ctr" fontAlgn="b"/>
                      <a:r>
                        <a:rPr lang="nl-NL" sz="2000" u="none" strike="noStrike">
                          <a:effectLst/>
                        </a:rPr>
                        <a:t>4</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2</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8</a:t>
                      </a: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403813">
                <a:tc>
                  <a:txBody>
                    <a:bodyPr/>
                    <a:lstStyle/>
                    <a:p>
                      <a:pPr algn="ctr" fontAlgn="b"/>
                      <a:r>
                        <a:rPr lang="nl-NL" sz="2000" u="none" strike="noStrike">
                          <a:effectLst/>
                        </a:rPr>
                        <a:t>5</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4</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20</a:t>
                      </a: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403813">
                <a:tc>
                  <a:txBody>
                    <a:bodyPr/>
                    <a:lstStyle/>
                    <a:p>
                      <a:pPr algn="ctr" fontAlgn="b"/>
                      <a:r>
                        <a:rPr lang="nl-NL" sz="2000" u="none" strike="noStrike">
                          <a:effectLst/>
                        </a:rPr>
                        <a:t>6</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3</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18</a:t>
                      </a: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r h="403813">
                <a:tc>
                  <a:txBody>
                    <a:bodyPr/>
                    <a:lstStyle/>
                    <a:p>
                      <a:pPr algn="ctr" fontAlgn="b"/>
                      <a:r>
                        <a:rPr lang="nl-NL" sz="2000" u="none" strike="noStrike">
                          <a:effectLst/>
                        </a:rPr>
                        <a:t>7</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5</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35</a:t>
                      </a: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7"/>
                  </a:ext>
                </a:extLst>
              </a:tr>
              <a:tr h="403813">
                <a:tc>
                  <a:txBody>
                    <a:bodyPr/>
                    <a:lstStyle/>
                    <a:p>
                      <a:pPr algn="ctr" fontAlgn="b"/>
                      <a:r>
                        <a:rPr lang="nl-NL" sz="2000" u="none" strike="noStrike">
                          <a:effectLst/>
                        </a:rPr>
                        <a:t>8</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1</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8</a:t>
                      </a: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8"/>
                  </a:ext>
                </a:extLst>
              </a:tr>
              <a:tr h="403813">
                <a:tc>
                  <a:txBody>
                    <a:bodyPr/>
                    <a:lstStyle/>
                    <a:p>
                      <a:pPr algn="ctr" fontAlgn="b"/>
                      <a:r>
                        <a:rPr lang="nl-NL" sz="2000" u="none" strike="noStrike">
                          <a:effectLst/>
                        </a:rPr>
                        <a:t>9</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2</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18</a:t>
                      </a: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9"/>
                  </a:ext>
                </a:extLst>
              </a:tr>
              <a:tr h="403813">
                <a:tc>
                  <a:txBody>
                    <a:bodyPr/>
                    <a:lstStyle/>
                    <a:p>
                      <a:pPr algn="ctr" fontAlgn="b"/>
                      <a:r>
                        <a:rPr lang="nl-NL" sz="2000" u="none" strike="noStrike">
                          <a:effectLst/>
                        </a:rPr>
                        <a:t>10</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7</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70</a:t>
                      </a:r>
                    </a:p>
                  </a:txBody>
                  <a:tcPr marL="9525" marR="9525" marT="9525" marB="0" anchor="b"/>
                </a:tc>
                <a:tc>
                  <a:txBody>
                    <a:bodyPr/>
                    <a:lstStyle/>
                    <a:p>
                      <a:pPr algn="ctr" fontAlgn="b"/>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0"/>
                  </a:ext>
                </a:extLst>
              </a:tr>
              <a:tr h="403813">
                <a:tc>
                  <a:txBody>
                    <a:bodyPr/>
                    <a:lstStyle/>
                    <a:p>
                      <a:pPr algn="ctr" fontAlgn="b"/>
                      <a:r>
                        <a:rPr lang="nl-NL" sz="2000" b="1" i="0" u="none" strike="noStrike" dirty="0">
                          <a:solidFill>
                            <a:srgbClr val="000000"/>
                          </a:solidFill>
                          <a:effectLst/>
                          <a:latin typeface="Calibri" panose="020F0502020204030204" pitchFamily="34" charset="0"/>
                        </a:rPr>
                        <a:t>totaal</a:t>
                      </a:r>
                    </a:p>
                  </a:txBody>
                  <a:tcPr marL="9525" marR="9525" marT="9525" marB="0" anchor="b"/>
                </a:tc>
                <a:tc>
                  <a:txBody>
                    <a:bodyPr/>
                    <a:lstStyle/>
                    <a:p>
                      <a:pPr algn="ctr" fontAlgn="b"/>
                      <a:r>
                        <a:rPr lang="nl-NL" sz="2000" b="1" i="0" u="none" strike="noStrike" dirty="0">
                          <a:solidFill>
                            <a:srgbClr val="000000"/>
                          </a:solidFill>
                          <a:effectLst/>
                          <a:latin typeface="Calibri" panose="020F0502020204030204" pitchFamily="34" charset="0"/>
                        </a:rPr>
                        <a:t>25</a:t>
                      </a:r>
                    </a:p>
                  </a:txBody>
                  <a:tcPr marL="9525" marR="9525" marT="9525" marB="0" anchor="b"/>
                </a:tc>
                <a:tc>
                  <a:txBody>
                    <a:bodyPr/>
                    <a:lstStyle/>
                    <a:p>
                      <a:pPr algn="ctr" fontAlgn="b"/>
                      <a:endParaRPr lang="nl-NL"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1" i="0" u="none" strike="noStrike" dirty="0">
                          <a:solidFill>
                            <a:srgbClr val="000000"/>
                          </a:solidFill>
                          <a:effectLst/>
                          <a:latin typeface="Calibri" panose="020F0502020204030204" pitchFamily="34" charset="0"/>
                        </a:rPr>
                        <a:t>180</a:t>
                      </a:r>
                    </a:p>
                  </a:txBody>
                  <a:tcPr marL="9525" marR="9525" marT="9525" marB="0" anchor="b"/>
                </a:tc>
                <a:tc>
                  <a:txBody>
                    <a:bodyPr/>
                    <a:lstStyle/>
                    <a:p>
                      <a:pPr algn="ctr" fontAlgn="b"/>
                      <a:endParaRPr lang="nl-NL"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nl-NL"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833544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extLst/>
          </p:nvPr>
        </p:nvGraphicFramePr>
        <p:xfrm>
          <a:off x="279401" y="469898"/>
          <a:ext cx="11442699" cy="5892799"/>
        </p:xfrm>
        <a:graphic>
          <a:graphicData uri="http://schemas.openxmlformats.org/drawingml/2006/table">
            <a:tbl>
              <a:tblPr>
                <a:tableStyleId>{5C22544A-7EE6-4342-B048-85BDC9FD1C3A}</a:tableStyleId>
              </a:tblPr>
              <a:tblGrid>
                <a:gridCol w="1307740">
                  <a:extLst>
                    <a:ext uri="{9D8B030D-6E8A-4147-A177-3AD203B41FA5}">
                      <a16:colId xmlns:a16="http://schemas.microsoft.com/office/drawing/2014/main" val="20000"/>
                    </a:ext>
                  </a:extLst>
                </a:gridCol>
                <a:gridCol w="1510125">
                  <a:extLst>
                    <a:ext uri="{9D8B030D-6E8A-4147-A177-3AD203B41FA5}">
                      <a16:colId xmlns:a16="http://schemas.microsoft.com/office/drawing/2014/main" val="20001"/>
                    </a:ext>
                  </a:extLst>
                </a:gridCol>
                <a:gridCol w="1977174">
                  <a:extLst>
                    <a:ext uri="{9D8B030D-6E8A-4147-A177-3AD203B41FA5}">
                      <a16:colId xmlns:a16="http://schemas.microsoft.com/office/drawing/2014/main" val="20002"/>
                    </a:ext>
                  </a:extLst>
                </a:gridCol>
                <a:gridCol w="1928198">
                  <a:extLst>
                    <a:ext uri="{9D8B030D-6E8A-4147-A177-3AD203B41FA5}">
                      <a16:colId xmlns:a16="http://schemas.microsoft.com/office/drawing/2014/main" val="20003"/>
                    </a:ext>
                  </a:extLst>
                </a:gridCol>
                <a:gridCol w="1357844">
                  <a:extLst>
                    <a:ext uri="{9D8B030D-6E8A-4147-A177-3AD203B41FA5}">
                      <a16:colId xmlns:a16="http://schemas.microsoft.com/office/drawing/2014/main" val="20004"/>
                    </a:ext>
                  </a:extLst>
                </a:gridCol>
                <a:gridCol w="1680809">
                  <a:extLst>
                    <a:ext uri="{9D8B030D-6E8A-4147-A177-3AD203B41FA5}">
                      <a16:colId xmlns:a16="http://schemas.microsoft.com/office/drawing/2014/main" val="20005"/>
                    </a:ext>
                  </a:extLst>
                </a:gridCol>
                <a:gridCol w="1680809">
                  <a:extLst>
                    <a:ext uri="{9D8B030D-6E8A-4147-A177-3AD203B41FA5}">
                      <a16:colId xmlns:a16="http://schemas.microsoft.com/office/drawing/2014/main" val="20006"/>
                    </a:ext>
                  </a:extLst>
                </a:gridCol>
              </a:tblGrid>
              <a:tr h="1450856">
                <a:tc>
                  <a:txBody>
                    <a:bodyPr/>
                    <a:lstStyle/>
                    <a:p>
                      <a:pPr algn="ctr" fontAlgn="b"/>
                      <a:r>
                        <a:rPr lang="nl-NL" sz="2000" b="0" i="0" u="none" strike="noStrike" dirty="0">
                          <a:solidFill>
                            <a:srgbClr val="000000"/>
                          </a:solidFill>
                          <a:effectLst/>
                          <a:latin typeface="Calibri" panose="020F0502020204030204" pitchFamily="34" charset="0"/>
                        </a:rPr>
                        <a:t>Behaald cijfer</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Aantal leerlingen</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Percentage</a:t>
                      </a:r>
                      <a:r>
                        <a:rPr lang="nl-NL" sz="2000" b="0" i="0" u="none" strike="noStrike" baseline="0" dirty="0">
                          <a:solidFill>
                            <a:srgbClr val="000000"/>
                          </a:solidFill>
                          <a:effectLst/>
                          <a:latin typeface="Calibri" panose="020F0502020204030204" pitchFamily="34" charset="0"/>
                        </a:rPr>
                        <a:t> leerlingen</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Percentage leerlingen cumulatief</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Totaal gescoord</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Percentage gescoorde</a:t>
                      </a:r>
                      <a:r>
                        <a:rPr lang="nl-NL" sz="2000" b="0" i="0" u="none" strike="noStrike" baseline="0" dirty="0">
                          <a:solidFill>
                            <a:srgbClr val="000000"/>
                          </a:solidFill>
                          <a:effectLst/>
                          <a:latin typeface="Calibri" panose="020F0502020204030204" pitchFamily="34" charset="0"/>
                        </a:rPr>
                        <a:t> punten</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Percentage gescoorde punten cumulatief</a:t>
                      </a:r>
                    </a:p>
                  </a:txBody>
                  <a:tcPr marL="9525" marR="9525" marT="9525" marB="0" anchor="b"/>
                </a:tc>
                <a:extLst>
                  <a:ext uri="{0D108BD9-81ED-4DB2-BD59-A6C34878D82A}">
                    <a16:rowId xmlns:a16="http://schemas.microsoft.com/office/drawing/2014/main" val="10000"/>
                  </a:ext>
                </a:extLst>
              </a:tr>
              <a:tr h="403813">
                <a:tc>
                  <a:txBody>
                    <a:bodyPr/>
                    <a:lstStyle/>
                    <a:p>
                      <a:pPr algn="ctr" fontAlgn="b"/>
                      <a:r>
                        <a:rPr lang="nl-NL" sz="2000" u="none" strike="sngStrike" dirty="0">
                          <a:effectLst/>
                        </a:rPr>
                        <a:t>1</a:t>
                      </a:r>
                      <a:endParaRPr lang="nl-NL" sz="2000" b="0" i="0" u="none" strike="sng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sngStrike" dirty="0">
                          <a:effectLst/>
                        </a:rPr>
                        <a:t>0</a:t>
                      </a:r>
                      <a:endParaRPr lang="nl-NL" sz="2000" b="0" i="0" u="none" strike="sng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sngStrike" dirty="0">
                          <a:solidFill>
                            <a:srgbClr val="000000"/>
                          </a:solidFill>
                          <a:effectLst/>
                          <a:latin typeface="Calibri" panose="020F0502020204030204" pitchFamily="34" charset="0"/>
                        </a:rPr>
                        <a:t>0</a:t>
                      </a:r>
                    </a:p>
                  </a:txBody>
                  <a:tcPr marL="9525" marR="9525" marT="9525" marB="0" anchor="b"/>
                </a:tc>
                <a:tc>
                  <a:txBody>
                    <a:bodyPr/>
                    <a:lstStyle/>
                    <a:p>
                      <a:pPr algn="ctr" fontAlgn="b"/>
                      <a:r>
                        <a:rPr lang="nl-NL" sz="2000" b="0" i="0" u="none" strike="sngStrike" dirty="0">
                          <a:solidFill>
                            <a:srgbClr val="000000"/>
                          </a:solidFill>
                          <a:effectLst/>
                          <a:latin typeface="Calibri" panose="020F0502020204030204" pitchFamily="34" charset="0"/>
                        </a:rPr>
                        <a:t>0</a:t>
                      </a:r>
                    </a:p>
                  </a:txBody>
                  <a:tcPr marL="9525" marR="9525" marT="9525" marB="0" anchor="b"/>
                </a:tc>
                <a:tc>
                  <a:txBody>
                    <a:bodyPr/>
                    <a:lstStyle/>
                    <a:p>
                      <a:pPr algn="ctr" fontAlgn="b"/>
                      <a:r>
                        <a:rPr lang="nl-NL" sz="2000" b="0" i="0" u="none" strike="sngStrike" dirty="0">
                          <a:solidFill>
                            <a:srgbClr val="000000"/>
                          </a:solidFill>
                          <a:effectLst/>
                          <a:latin typeface="Calibri" panose="020F0502020204030204" pitchFamily="34" charset="0"/>
                        </a:rPr>
                        <a:t>0</a:t>
                      </a:r>
                    </a:p>
                  </a:txBody>
                  <a:tcPr marL="9525" marR="9525" marT="9525" marB="0" anchor="b"/>
                </a:tc>
                <a:tc>
                  <a:txBody>
                    <a:bodyPr/>
                    <a:lstStyle/>
                    <a:p>
                      <a:pPr algn="ctr" fontAlgn="b"/>
                      <a:r>
                        <a:rPr lang="nl-NL" sz="2000" b="0" i="0" u="none" strike="sngStrike" dirty="0">
                          <a:solidFill>
                            <a:srgbClr val="000000"/>
                          </a:solidFill>
                          <a:effectLst/>
                          <a:latin typeface="Calibri" panose="020F0502020204030204" pitchFamily="34" charset="0"/>
                        </a:rPr>
                        <a:t>0</a:t>
                      </a:r>
                    </a:p>
                  </a:txBody>
                  <a:tcPr marL="9525" marR="9525" marT="9525" marB="0" anchor="b"/>
                </a:tc>
                <a:tc>
                  <a:txBody>
                    <a:bodyPr/>
                    <a:lstStyle/>
                    <a:p>
                      <a:pPr algn="ctr" fontAlgn="b"/>
                      <a:r>
                        <a:rPr lang="nl-NL" sz="2000" b="0" i="0" u="none" strike="sngStrike" dirty="0">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01"/>
                  </a:ext>
                </a:extLst>
              </a:tr>
              <a:tr h="403813">
                <a:tc>
                  <a:txBody>
                    <a:bodyPr/>
                    <a:lstStyle/>
                    <a:p>
                      <a:pPr algn="ctr" fontAlgn="b"/>
                      <a:r>
                        <a:rPr lang="nl-NL" sz="2000" u="none" strike="sngStrike">
                          <a:effectLst/>
                        </a:rPr>
                        <a:t>2</a:t>
                      </a:r>
                      <a:endParaRPr lang="nl-NL" sz="2000" b="0" i="0" u="none" strike="sng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sngStrike">
                          <a:effectLst/>
                        </a:rPr>
                        <a:t>0</a:t>
                      </a:r>
                      <a:endParaRPr lang="nl-NL" sz="2000" b="0" i="0" u="none" strike="sng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sngStrike" dirty="0">
                          <a:solidFill>
                            <a:srgbClr val="000000"/>
                          </a:solidFill>
                          <a:effectLst/>
                          <a:latin typeface="Calibri" panose="020F0502020204030204" pitchFamily="34" charset="0"/>
                        </a:rPr>
                        <a:t>0</a:t>
                      </a:r>
                    </a:p>
                  </a:txBody>
                  <a:tcPr marL="9525" marR="9525" marT="9525" marB="0" anchor="b"/>
                </a:tc>
                <a:tc>
                  <a:txBody>
                    <a:bodyPr/>
                    <a:lstStyle/>
                    <a:p>
                      <a:pPr algn="ctr" fontAlgn="b"/>
                      <a:r>
                        <a:rPr lang="nl-NL" sz="2000" b="0" i="0" u="none" strike="sngStrike" dirty="0">
                          <a:solidFill>
                            <a:srgbClr val="000000"/>
                          </a:solidFill>
                          <a:effectLst/>
                          <a:latin typeface="Calibri" panose="020F0502020204030204" pitchFamily="34" charset="0"/>
                        </a:rPr>
                        <a:t>0</a:t>
                      </a:r>
                    </a:p>
                  </a:txBody>
                  <a:tcPr marL="9525" marR="9525" marT="9525" marB="0" anchor="b"/>
                </a:tc>
                <a:tc>
                  <a:txBody>
                    <a:bodyPr/>
                    <a:lstStyle/>
                    <a:p>
                      <a:pPr algn="ctr" fontAlgn="b"/>
                      <a:r>
                        <a:rPr lang="nl-NL" sz="2000" b="0" i="0" u="none" strike="sngStrike" dirty="0">
                          <a:solidFill>
                            <a:srgbClr val="000000"/>
                          </a:solidFill>
                          <a:effectLst/>
                          <a:latin typeface="Calibri" panose="020F0502020204030204" pitchFamily="34" charset="0"/>
                        </a:rPr>
                        <a:t>0</a:t>
                      </a:r>
                    </a:p>
                  </a:txBody>
                  <a:tcPr marL="9525" marR="9525" marT="9525" marB="0" anchor="b"/>
                </a:tc>
                <a:tc>
                  <a:txBody>
                    <a:bodyPr/>
                    <a:lstStyle/>
                    <a:p>
                      <a:pPr algn="ctr" fontAlgn="b"/>
                      <a:r>
                        <a:rPr lang="nl-NL" sz="2000" b="0" i="0" u="none" strike="sngStrike" dirty="0">
                          <a:solidFill>
                            <a:srgbClr val="000000"/>
                          </a:solidFill>
                          <a:effectLst/>
                          <a:latin typeface="Calibri" panose="020F0502020204030204" pitchFamily="34" charset="0"/>
                        </a:rPr>
                        <a:t>0</a:t>
                      </a:r>
                    </a:p>
                  </a:txBody>
                  <a:tcPr marL="9525" marR="9525" marT="9525" marB="0" anchor="b"/>
                </a:tc>
                <a:tc>
                  <a:txBody>
                    <a:bodyPr/>
                    <a:lstStyle/>
                    <a:p>
                      <a:pPr algn="ctr" fontAlgn="b"/>
                      <a:r>
                        <a:rPr lang="nl-NL" sz="2000" b="0" i="0" u="none" strike="sngStrike" dirty="0">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02"/>
                  </a:ext>
                </a:extLst>
              </a:tr>
              <a:tr h="403813">
                <a:tc>
                  <a:txBody>
                    <a:bodyPr/>
                    <a:lstStyle/>
                    <a:p>
                      <a:pPr algn="ctr" fontAlgn="b"/>
                      <a:r>
                        <a:rPr lang="nl-NL" sz="2000" u="none" strike="noStrike" dirty="0">
                          <a:effectLst/>
                        </a:rPr>
                        <a:t>3</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1</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4</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4</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3</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1,7</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1,7</a:t>
                      </a:r>
                    </a:p>
                  </a:txBody>
                  <a:tcPr marL="9525" marR="9525" marT="9525" marB="0" anchor="b"/>
                </a:tc>
                <a:extLst>
                  <a:ext uri="{0D108BD9-81ED-4DB2-BD59-A6C34878D82A}">
                    <a16:rowId xmlns:a16="http://schemas.microsoft.com/office/drawing/2014/main" val="10003"/>
                  </a:ext>
                </a:extLst>
              </a:tr>
              <a:tr h="403813">
                <a:tc>
                  <a:txBody>
                    <a:bodyPr/>
                    <a:lstStyle/>
                    <a:p>
                      <a:pPr algn="ctr" fontAlgn="b"/>
                      <a:r>
                        <a:rPr lang="nl-NL" sz="2000" u="none" strike="noStrike">
                          <a:effectLst/>
                        </a:rPr>
                        <a:t>4</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2</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8</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12</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8</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4,4</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6,1</a:t>
                      </a:r>
                    </a:p>
                  </a:txBody>
                  <a:tcPr marL="9525" marR="9525" marT="9525" marB="0" anchor="b"/>
                </a:tc>
                <a:extLst>
                  <a:ext uri="{0D108BD9-81ED-4DB2-BD59-A6C34878D82A}">
                    <a16:rowId xmlns:a16="http://schemas.microsoft.com/office/drawing/2014/main" val="10004"/>
                  </a:ext>
                </a:extLst>
              </a:tr>
              <a:tr h="403813">
                <a:tc>
                  <a:txBody>
                    <a:bodyPr/>
                    <a:lstStyle/>
                    <a:p>
                      <a:pPr algn="ctr" fontAlgn="b"/>
                      <a:r>
                        <a:rPr lang="nl-NL" sz="2000" u="none" strike="noStrike">
                          <a:effectLst/>
                        </a:rPr>
                        <a:t>5</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4</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16</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28</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20</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11,1</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17,2</a:t>
                      </a:r>
                    </a:p>
                  </a:txBody>
                  <a:tcPr marL="9525" marR="9525" marT="9525" marB="0" anchor="b"/>
                </a:tc>
                <a:extLst>
                  <a:ext uri="{0D108BD9-81ED-4DB2-BD59-A6C34878D82A}">
                    <a16:rowId xmlns:a16="http://schemas.microsoft.com/office/drawing/2014/main" val="10005"/>
                  </a:ext>
                </a:extLst>
              </a:tr>
              <a:tr h="403813">
                <a:tc>
                  <a:txBody>
                    <a:bodyPr/>
                    <a:lstStyle/>
                    <a:p>
                      <a:pPr algn="ctr" fontAlgn="b"/>
                      <a:r>
                        <a:rPr lang="nl-NL" sz="2000" u="none" strike="noStrike">
                          <a:effectLst/>
                        </a:rPr>
                        <a:t>6</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3</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12</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40</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18</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10</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27,2</a:t>
                      </a:r>
                    </a:p>
                  </a:txBody>
                  <a:tcPr marL="9525" marR="9525" marT="9525" marB="0" anchor="b"/>
                </a:tc>
                <a:extLst>
                  <a:ext uri="{0D108BD9-81ED-4DB2-BD59-A6C34878D82A}">
                    <a16:rowId xmlns:a16="http://schemas.microsoft.com/office/drawing/2014/main" val="10006"/>
                  </a:ext>
                </a:extLst>
              </a:tr>
              <a:tr h="403813">
                <a:tc>
                  <a:txBody>
                    <a:bodyPr/>
                    <a:lstStyle/>
                    <a:p>
                      <a:pPr algn="ctr" fontAlgn="b"/>
                      <a:r>
                        <a:rPr lang="nl-NL" sz="2000" u="none" strike="noStrike">
                          <a:effectLst/>
                        </a:rPr>
                        <a:t>7</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5</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20</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60</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35</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19,4</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46,7</a:t>
                      </a:r>
                    </a:p>
                  </a:txBody>
                  <a:tcPr marL="9525" marR="9525" marT="9525" marB="0" anchor="b"/>
                </a:tc>
                <a:extLst>
                  <a:ext uri="{0D108BD9-81ED-4DB2-BD59-A6C34878D82A}">
                    <a16:rowId xmlns:a16="http://schemas.microsoft.com/office/drawing/2014/main" val="10007"/>
                  </a:ext>
                </a:extLst>
              </a:tr>
              <a:tr h="403813">
                <a:tc>
                  <a:txBody>
                    <a:bodyPr/>
                    <a:lstStyle/>
                    <a:p>
                      <a:pPr algn="ctr" fontAlgn="b"/>
                      <a:r>
                        <a:rPr lang="nl-NL" sz="2000" u="none" strike="noStrike">
                          <a:effectLst/>
                        </a:rPr>
                        <a:t>8</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1</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4</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64</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8</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4,4</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51,1</a:t>
                      </a:r>
                    </a:p>
                  </a:txBody>
                  <a:tcPr marL="9525" marR="9525" marT="9525" marB="0" anchor="b"/>
                </a:tc>
                <a:extLst>
                  <a:ext uri="{0D108BD9-81ED-4DB2-BD59-A6C34878D82A}">
                    <a16:rowId xmlns:a16="http://schemas.microsoft.com/office/drawing/2014/main" val="10008"/>
                  </a:ext>
                </a:extLst>
              </a:tr>
              <a:tr h="403813">
                <a:tc>
                  <a:txBody>
                    <a:bodyPr/>
                    <a:lstStyle/>
                    <a:p>
                      <a:pPr algn="ctr" fontAlgn="b"/>
                      <a:r>
                        <a:rPr lang="nl-NL" sz="2000" u="none" strike="noStrike">
                          <a:effectLst/>
                        </a:rPr>
                        <a:t>9</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2</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8</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72</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18</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10</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61,1</a:t>
                      </a:r>
                    </a:p>
                  </a:txBody>
                  <a:tcPr marL="9525" marR="9525" marT="9525" marB="0" anchor="b"/>
                </a:tc>
                <a:extLst>
                  <a:ext uri="{0D108BD9-81ED-4DB2-BD59-A6C34878D82A}">
                    <a16:rowId xmlns:a16="http://schemas.microsoft.com/office/drawing/2014/main" val="10009"/>
                  </a:ext>
                </a:extLst>
              </a:tr>
              <a:tr h="403813">
                <a:tc>
                  <a:txBody>
                    <a:bodyPr/>
                    <a:lstStyle/>
                    <a:p>
                      <a:pPr algn="ctr" fontAlgn="b"/>
                      <a:r>
                        <a:rPr lang="nl-NL" sz="2000" u="none" strike="noStrike">
                          <a:effectLst/>
                        </a:rPr>
                        <a:t>10</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u="none" strike="noStrike" dirty="0">
                          <a:effectLst/>
                        </a:rPr>
                        <a:t>7</a:t>
                      </a:r>
                      <a:endParaRPr lang="nl-NL"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28</a:t>
                      </a:r>
                    </a:p>
                  </a:txBody>
                  <a:tcPr marL="9525" marR="9525" marT="9525" marB="0" anchor="b"/>
                </a:tc>
                <a:tc>
                  <a:txBody>
                    <a:bodyPr/>
                    <a:lstStyle/>
                    <a:p>
                      <a:pPr algn="ctr" fontAlgn="b"/>
                      <a:r>
                        <a:rPr lang="nl-NL" sz="2000" b="1" i="0" u="none" strike="noStrike" dirty="0">
                          <a:solidFill>
                            <a:srgbClr val="000000"/>
                          </a:solidFill>
                          <a:effectLst/>
                          <a:latin typeface="Calibri" panose="020F0502020204030204" pitchFamily="34" charset="0"/>
                        </a:rPr>
                        <a:t>100</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70</a:t>
                      </a:r>
                    </a:p>
                  </a:txBody>
                  <a:tcPr marL="9525" marR="9525" marT="9525" marB="0" anchor="b"/>
                </a:tc>
                <a:tc>
                  <a:txBody>
                    <a:bodyPr/>
                    <a:lstStyle/>
                    <a:p>
                      <a:pPr algn="ctr" fontAlgn="b"/>
                      <a:r>
                        <a:rPr lang="nl-NL" sz="2000" b="0" i="0" u="none" strike="noStrike" dirty="0">
                          <a:solidFill>
                            <a:srgbClr val="000000"/>
                          </a:solidFill>
                          <a:effectLst/>
                          <a:latin typeface="Calibri" panose="020F0502020204030204" pitchFamily="34" charset="0"/>
                        </a:rPr>
                        <a:t>38,4</a:t>
                      </a:r>
                    </a:p>
                  </a:txBody>
                  <a:tcPr marL="9525" marR="9525" marT="9525" marB="0" anchor="b"/>
                </a:tc>
                <a:tc>
                  <a:txBody>
                    <a:bodyPr/>
                    <a:lstStyle/>
                    <a:p>
                      <a:pPr algn="ctr" fontAlgn="b"/>
                      <a:r>
                        <a:rPr lang="nl-NL" sz="2000" b="1" i="0" u="none" strike="noStrike" dirty="0">
                          <a:solidFill>
                            <a:srgbClr val="000000"/>
                          </a:solidFill>
                          <a:effectLst/>
                          <a:latin typeface="Calibri" panose="020F0502020204030204" pitchFamily="34" charset="0"/>
                        </a:rPr>
                        <a:t>100</a:t>
                      </a:r>
                    </a:p>
                  </a:txBody>
                  <a:tcPr marL="9525" marR="9525" marT="9525" marB="0" anchor="b"/>
                </a:tc>
                <a:extLst>
                  <a:ext uri="{0D108BD9-81ED-4DB2-BD59-A6C34878D82A}">
                    <a16:rowId xmlns:a16="http://schemas.microsoft.com/office/drawing/2014/main" val="10010"/>
                  </a:ext>
                </a:extLst>
              </a:tr>
              <a:tr h="403813">
                <a:tc>
                  <a:txBody>
                    <a:bodyPr/>
                    <a:lstStyle/>
                    <a:p>
                      <a:pPr algn="ctr" fontAlgn="b"/>
                      <a:r>
                        <a:rPr lang="nl-NL" sz="2000" b="1" i="0" u="none" strike="noStrike" dirty="0">
                          <a:solidFill>
                            <a:srgbClr val="000000"/>
                          </a:solidFill>
                          <a:effectLst/>
                          <a:latin typeface="Calibri" panose="020F0502020204030204" pitchFamily="34" charset="0"/>
                        </a:rPr>
                        <a:t>totaal</a:t>
                      </a:r>
                    </a:p>
                  </a:txBody>
                  <a:tcPr marL="9525" marR="9525" marT="9525" marB="0" anchor="b"/>
                </a:tc>
                <a:tc>
                  <a:txBody>
                    <a:bodyPr/>
                    <a:lstStyle/>
                    <a:p>
                      <a:pPr algn="ctr" fontAlgn="b"/>
                      <a:r>
                        <a:rPr lang="nl-NL" sz="2000" b="1" i="0" u="none" strike="noStrike" dirty="0">
                          <a:solidFill>
                            <a:srgbClr val="000000"/>
                          </a:solidFill>
                          <a:effectLst/>
                          <a:latin typeface="Calibri" panose="020F0502020204030204" pitchFamily="34" charset="0"/>
                        </a:rPr>
                        <a:t>25</a:t>
                      </a:r>
                    </a:p>
                  </a:txBody>
                  <a:tcPr marL="9525" marR="9525" marT="9525" marB="0" anchor="b"/>
                </a:tc>
                <a:tc>
                  <a:txBody>
                    <a:bodyPr/>
                    <a:lstStyle/>
                    <a:p>
                      <a:pPr algn="ctr" fontAlgn="b"/>
                      <a:r>
                        <a:rPr lang="nl-NL" sz="2000" b="1" i="0" u="none" strike="noStrike" dirty="0">
                          <a:solidFill>
                            <a:srgbClr val="000000"/>
                          </a:solidFill>
                          <a:effectLst/>
                          <a:latin typeface="Calibri" panose="020F0502020204030204" pitchFamily="34" charset="0"/>
                        </a:rPr>
                        <a:t>100</a:t>
                      </a:r>
                    </a:p>
                  </a:txBody>
                  <a:tcPr marL="9525" marR="9525" marT="9525" marB="0" anchor="b"/>
                </a:tc>
                <a:tc>
                  <a:txBody>
                    <a:bodyPr/>
                    <a:lstStyle/>
                    <a:p>
                      <a:pPr algn="ctr" fontAlgn="b"/>
                      <a:endParaRPr lang="nl-NL"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nl-NL" sz="2000" b="1" i="0" u="none" strike="noStrike" dirty="0">
                          <a:solidFill>
                            <a:srgbClr val="000000"/>
                          </a:solidFill>
                          <a:effectLst/>
                          <a:latin typeface="Calibri" panose="020F0502020204030204" pitchFamily="34" charset="0"/>
                        </a:rPr>
                        <a:t>180</a:t>
                      </a:r>
                    </a:p>
                  </a:txBody>
                  <a:tcPr marL="9525" marR="9525" marT="9525" marB="0" anchor="b"/>
                </a:tc>
                <a:tc>
                  <a:txBody>
                    <a:bodyPr/>
                    <a:lstStyle/>
                    <a:p>
                      <a:pPr algn="ctr" fontAlgn="b"/>
                      <a:r>
                        <a:rPr lang="nl-NL" sz="2000" b="1" i="0" u="none" strike="noStrike" dirty="0">
                          <a:solidFill>
                            <a:srgbClr val="000000"/>
                          </a:solidFill>
                          <a:effectLst/>
                          <a:latin typeface="Calibri" panose="020F0502020204030204" pitchFamily="34" charset="0"/>
                        </a:rPr>
                        <a:t>100</a:t>
                      </a:r>
                    </a:p>
                  </a:txBody>
                  <a:tcPr marL="9525" marR="9525" marT="9525" marB="0" anchor="b"/>
                </a:tc>
                <a:tc>
                  <a:txBody>
                    <a:bodyPr/>
                    <a:lstStyle/>
                    <a:p>
                      <a:pPr algn="ctr" fontAlgn="b"/>
                      <a:endParaRPr lang="nl-NL"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70768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Een gelijke verdeling</a:t>
            </a:r>
          </a:p>
        </p:txBody>
      </p:sp>
      <p:sp>
        <p:nvSpPr>
          <p:cNvPr id="3" name="Tijdelijke aanduiding voor inhoud 2"/>
          <p:cNvSpPr>
            <a:spLocks noGrp="1"/>
          </p:cNvSpPr>
          <p:nvPr>
            <p:ph idx="1"/>
          </p:nvPr>
        </p:nvSpPr>
        <p:spPr/>
        <p:txBody>
          <a:bodyPr>
            <a:normAutofit/>
          </a:bodyPr>
          <a:lstStyle/>
          <a:p>
            <a:r>
              <a:rPr lang="nl-NL" dirty="0"/>
              <a:t>Het gemiddelde cijfer was een 7,2</a:t>
            </a:r>
          </a:p>
          <a:p>
            <a:r>
              <a:rPr lang="nl-NL" dirty="0"/>
              <a:t>Teken de lijn die de gelijke verdeling van de cijfers weergeeft</a:t>
            </a:r>
          </a:p>
          <a:p>
            <a:r>
              <a:rPr lang="nl-NL" dirty="0"/>
              <a:t>Geef een schatting van de Ginicoëfficiënt = A/(A+B)</a:t>
            </a:r>
            <a:br>
              <a:rPr lang="nl-NL" dirty="0"/>
            </a:br>
            <a:endParaRPr lang="nl-NL" dirty="0"/>
          </a:p>
          <a:p>
            <a:endParaRPr lang="nl-NL" dirty="0"/>
          </a:p>
          <a:p>
            <a:endParaRPr lang="nl-NL" dirty="0"/>
          </a:p>
        </p:txBody>
      </p:sp>
      <p:pic>
        <p:nvPicPr>
          <p:cNvPr id="4" name="Afbeelding 5" descr="Beschrijving: Beschrijving: h04t1dlfig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400" y="3309938"/>
            <a:ext cx="3705225"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vak 4"/>
          <p:cNvSpPr txBox="1"/>
          <p:nvPr/>
        </p:nvSpPr>
        <p:spPr>
          <a:xfrm>
            <a:off x="2954829" y="4844039"/>
            <a:ext cx="360040" cy="369332"/>
          </a:xfrm>
          <a:prstGeom prst="rect">
            <a:avLst/>
          </a:prstGeom>
          <a:noFill/>
        </p:spPr>
        <p:txBody>
          <a:bodyPr wrap="square" rtlCol="0">
            <a:spAutoFit/>
          </a:bodyPr>
          <a:lstStyle/>
          <a:p>
            <a:r>
              <a:rPr lang="nl-NL" dirty="0"/>
              <a:t>A</a:t>
            </a:r>
          </a:p>
        </p:txBody>
      </p:sp>
      <p:sp>
        <p:nvSpPr>
          <p:cNvPr id="6" name="Tekstvak 5"/>
          <p:cNvSpPr txBox="1"/>
          <p:nvPr/>
        </p:nvSpPr>
        <p:spPr>
          <a:xfrm>
            <a:off x="3238838" y="5496472"/>
            <a:ext cx="408620" cy="369332"/>
          </a:xfrm>
          <a:prstGeom prst="rect">
            <a:avLst/>
          </a:prstGeom>
          <a:noFill/>
        </p:spPr>
        <p:txBody>
          <a:bodyPr wrap="square" rtlCol="0">
            <a:spAutoFit/>
          </a:bodyPr>
          <a:lstStyle/>
          <a:p>
            <a:r>
              <a:rPr lang="nl-NL" dirty="0"/>
              <a:t>B</a:t>
            </a:r>
          </a:p>
        </p:txBody>
      </p:sp>
      <p:sp>
        <p:nvSpPr>
          <p:cNvPr id="7" name="Tekstvak 6"/>
          <p:cNvSpPr txBox="1"/>
          <p:nvPr/>
        </p:nvSpPr>
        <p:spPr>
          <a:xfrm>
            <a:off x="5308600" y="3708222"/>
            <a:ext cx="4165600" cy="1200329"/>
          </a:xfrm>
          <a:prstGeom prst="rect">
            <a:avLst/>
          </a:prstGeom>
          <a:noFill/>
        </p:spPr>
        <p:txBody>
          <a:bodyPr wrap="square" rtlCol="0">
            <a:spAutoFit/>
          </a:bodyPr>
          <a:lstStyle/>
          <a:p>
            <a:r>
              <a:rPr lang="nl-NL" dirty="0"/>
              <a:t>de coëfficiënt telt als een maatstaf voor inkomensongelijkheid in een land, deze varieert tussen de 0 (gelijke verdeling) en de 1 (ongelijke verdeling).</a:t>
            </a:r>
          </a:p>
        </p:txBody>
      </p:sp>
    </p:spTree>
    <p:extLst>
      <p:ext uri="{BB962C8B-B14F-4D97-AF65-F5344CB8AC3E}">
        <p14:creationId xmlns:p14="http://schemas.microsoft.com/office/powerpoint/2010/main" val="1890981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Experiment: herverdeling van de cijfers</a:t>
            </a:r>
          </a:p>
        </p:txBody>
      </p:sp>
      <p:sp>
        <p:nvSpPr>
          <p:cNvPr id="3" name="Tijdelijke aanduiding voor inhoud 2"/>
          <p:cNvSpPr>
            <a:spLocks noGrp="1"/>
          </p:cNvSpPr>
          <p:nvPr>
            <p:ph idx="1"/>
          </p:nvPr>
        </p:nvSpPr>
        <p:spPr/>
        <p:txBody>
          <a:bodyPr/>
          <a:lstStyle/>
          <a:p>
            <a:r>
              <a:rPr lang="nl-NL" dirty="0"/>
              <a:t>Een gelijke verdeling van de behaalde cijfers wordt nooit toegepast. Leerlingen worden beoordeeld op hun prestaties en niet op hun inspanning (bijvoorbeeld). </a:t>
            </a:r>
            <a:br>
              <a:rPr lang="nl-NL" dirty="0"/>
            </a:br>
            <a:br>
              <a:rPr lang="nl-NL" dirty="0"/>
            </a:br>
            <a:r>
              <a:rPr lang="nl-NL" dirty="0"/>
              <a:t>Is dit eerlijk? </a:t>
            </a:r>
            <a:br>
              <a:rPr lang="nl-NL" dirty="0"/>
            </a:br>
            <a:r>
              <a:rPr lang="nl-NL" dirty="0"/>
              <a:t>Vergelijk met het verdiende inkomen: dit hangt af van de kwaliteit van de arbeid (in de vorm van een hoger uurloon), maar ook van het aantal uur dat je werkt.</a:t>
            </a:r>
          </a:p>
          <a:p>
            <a:endParaRPr lang="nl-NL" dirty="0"/>
          </a:p>
          <a:p>
            <a:r>
              <a:rPr lang="nl-NL" dirty="0"/>
              <a:t>Moet onze cijferverdeling anders?</a:t>
            </a:r>
          </a:p>
          <a:p>
            <a:endParaRPr lang="nl-NL" dirty="0"/>
          </a:p>
        </p:txBody>
      </p:sp>
    </p:spTree>
    <p:extLst>
      <p:ext uri="{BB962C8B-B14F-4D97-AF65-F5344CB8AC3E}">
        <p14:creationId xmlns:p14="http://schemas.microsoft.com/office/powerpoint/2010/main" val="3697576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Experiment herverdeel je cijfer</a:t>
            </a:r>
          </a:p>
        </p:txBody>
      </p:sp>
      <p:sp>
        <p:nvSpPr>
          <p:cNvPr id="3" name="Tijdelijke aanduiding voor inhoud 2"/>
          <p:cNvSpPr>
            <a:spLocks noGrp="1"/>
          </p:cNvSpPr>
          <p:nvPr>
            <p:ph idx="1"/>
          </p:nvPr>
        </p:nvSpPr>
        <p:spPr/>
        <p:txBody>
          <a:bodyPr/>
          <a:lstStyle/>
          <a:p>
            <a:r>
              <a:rPr lang="nl-NL" dirty="0"/>
              <a:t>Voorstel 1: we laten de verdeling zo scheef als hij is.</a:t>
            </a:r>
          </a:p>
          <a:p>
            <a:r>
              <a:rPr lang="nl-NL" dirty="0"/>
              <a:t>Voorstel 2: we maken de verdeling zo gelijk mogelijk </a:t>
            </a:r>
            <a:r>
              <a:rPr lang="nl-NL" dirty="0">
                <a:sym typeface="Wingdings" panose="05000000000000000000" pitchFamily="2" charset="2"/>
              </a:rPr>
              <a:t> iedereen krijgt een 7,2.</a:t>
            </a:r>
            <a:br>
              <a:rPr lang="nl-NL" dirty="0">
                <a:sym typeface="Wingdings" panose="05000000000000000000" pitchFamily="2" charset="2"/>
              </a:rPr>
            </a:br>
            <a:br>
              <a:rPr lang="nl-NL" dirty="0">
                <a:sym typeface="Wingdings" panose="05000000000000000000" pitchFamily="2" charset="2"/>
              </a:rPr>
            </a:br>
            <a:r>
              <a:rPr lang="nl-NL" i="1" dirty="0">
                <a:sym typeface="Wingdings" panose="05000000000000000000" pitchFamily="2" charset="2"/>
              </a:rPr>
              <a:t>[N.B. als een leerling niet mee wil doen aan voorstel 2 dan kan hij/zij daar niet toe gedwongen worden. Trekt een leerling zich terug, dan heeft dit invloed op het gemiddelde. Er volgt dan een tweede stemronde om te kijken wie er nog mee wil doen aan voorstel 2.] </a:t>
            </a:r>
          </a:p>
          <a:p>
            <a:endParaRPr lang="nl-NL" i="1" dirty="0">
              <a:sym typeface="Wingdings" panose="05000000000000000000" pitchFamily="2" charset="2"/>
            </a:endParaRPr>
          </a:p>
          <a:p>
            <a:r>
              <a:rPr lang="nl-NL" dirty="0">
                <a:sym typeface="Wingdings" panose="05000000000000000000" pitchFamily="2" charset="2"/>
              </a:rPr>
              <a:t>Indien van toepassing: schets de nieuwe </a:t>
            </a:r>
            <a:r>
              <a:rPr lang="nl-NL" dirty="0" err="1">
                <a:sym typeface="Wingdings" panose="05000000000000000000" pitchFamily="2" charset="2"/>
              </a:rPr>
              <a:t>lorenzcurve</a:t>
            </a:r>
            <a:r>
              <a:rPr lang="nl-NL" dirty="0">
                <a:sym typeface="Wingdings" panose="05000000000000000000" pitchFamily="2" charset="2"/>
              </a:rPr>
              <a:t>.</a:t>
            </a:r>
          </a:p>
          <a:p>
            <a:pPr marL="0" indent="0">
              <a:buNone/>
            </a:pPr>
            <a:endParaRPr lang="nl-NL" dirty="0"/>
          </a:p>
        </p:txBody>
      </p:sp>
    </p:spTree>
    <p:extLst>
      <p:ext uri="{BB962C8B-B14F-4D97-AF65-F5344CB8AC3E}">
        <p14:creationId xmlns:p14="http://schemas.microsoft.com/office/powerpoint/2010/main" val="1934243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Begrippen</a:t>
            </a:r>
            <a:endParaRPr lang="nl-NL" dirty="0"/>
          </a:p>
        </p:txBody>
      </p:sp>
      <p:sp>
        <p:nvSpPr>
          <p:cNvPr id="3" name="Tijdelijke aanduiding voor inhoud 2"/>
          <p:cNvSpPr>
            <a:spLocks noGrp="1"/>
          </p:cNvSpPr>
          <p:nvPr>
            <p:ph idx="1"/>
          </p:nvPr>
        </p:nvSpPr>
        <p:spPr/>
        <p:txBody>
          <a:bodyPr/>
          <a:lstStyle/>
          <a:p>
            <a:r>
              <a:rPr lang="nl-NL" i="1" dirty="0"/>
              <a:t>Averechtse selectie is het economisch verschijnsel dat de slechte risico’s de goede risico’s van de markt verdrijven. </a:t>
            </a:r>
          </a:p>
          <a:p>
            <a:r>
              <a:rPr lang="nl-NL" dirty="0"/>
              <a:t>Is averechtse selectie bij dit experiment van toepassing?</a:t>
            </a:r>
          </a:p>
          <a:p>
            <a:endParaRPr lang="nl-NL" dirty="0"/>
          </a:p>
          <a:p>
            <a:r>
              <a:rPr lang="nl-NL" dirty="0"/>
              <a:t>De </a:t>
            </a:r>
            <a:r>
              <a:rPr lang="nl-NL" dirty="0" err="1"/>
              <a:t>lorenzcurve</a:t>
            </a:r>
            <a:r>
              <a:rPr lang="nl-NL" dirty="0"/>
              <a:t> geeft de verdeling van een grootheid (cijfers, inkomens, vermogens) over een populatie weer. De weergave is altijd waardenvrij.</a:t>
            </a:r>
          </a:p>
          <a:p>
            <a:r>
              <a:rPr lang="nl-NL" dirty="0"/>
              <a:t>De manier van (her)verdeling van de grootheid (cijfers, inkomens, vermogens) over de populatie is altijd politiek.</a:t>
            </a:r>
          </a:p>
          <a:p>
            <a:endParaRPr lang="nl-NL" dirty="0"/>
          </a:p>
        </p:txBody>
      </p:sp>
    </p:spTree>
    <p:extLst>
      <p:ext uri="{BB962C8B-B14F-4D97-AF65-F5344CB8AC3E}">
        <p14:creationId xmlns:p14="http://schemas.microsoft.com/office/powerpoint/2010/main" val="349093383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474</Words>
  <Application>Microsoft Office PowerPoint</Application>
  <PresentationFormat>Breedbeeld</PresentationFormat>
  <Paragraphs>154</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Calibri Light</vt:lpstr>
      <vt:lpstr>Wingdings</vt:lpstr>
      <vt:lpstr>Kantoorthema</vt:lpstr>
      <vt:lpstr>Herverdeel je cijfer</vt:lpstr>
      <vt:lpstr>Herverdeel je cijfer</vt:lpstr>
      <vt:lpstr>Teken de lorenzcurve</vt:lpstr>
      <vt:lpstr>PowerPoint-presentatie</vt:lpstr>
      <vt:lpstr>PowerPoint-presentatie</vt:lpstr>
      <vt:lpstr>Een gelijke verdeling</vt:lpstr>
      <vt:lpstr>Experiment: herverdeling van de cijfers</vt:lpstr>
      <vt:lpstr>Experiment herverdeel je cijfer</vt:lpstr>
      <vt:lpstr>Begrippen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Herverdeel je cijfer</dc:title>
  <dc:creator>Judith</dc:creator>
  <cp:lastModifiedBy>Judith</cp:lastModifiedBy>
  <cp:revision>2</cp:revision>
  <dcterms:created xsi:type="dcterms:W3CDTF">2016-10-05T10:56:06Z</dcterms:created>
  <dcterms:modified xsi:type="dcterms:W3CDTF">2016-10-15T12:52:16Z</dcterms:modified>
</cp:coreProperties>
</file>