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1DDE11-A98D-47D7-A3F0-67968B3275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BA8FD37-2760-4304-91B1-8DCB876D88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9FB18C-2EB1-4A9E-BBF2-9D27DE2B8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DC5C-FA86-491E-8469-092F2EA84F3B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623BA9-BA05-4DA2-94C6-A3CC6CCD9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3E3CF13-8202-47BD-BA7E-5D949DF3B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5F26-BE7E-4820-8DF0-4A28E7EF5E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128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864EDD-197B-40A7-8406-0EABAB8C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329C4BA-477E-4340-945E-A5D99E7AC2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7B1D1EF-D5D1-4E40-94E7-5AACDDC06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DC5C-FA86-491E-8469-092F2EA84F3B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A7193C5-5202-431F-B33C-34065FB22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EEAD4F4-5073-44B4-BE41-3BA740385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5F26-BE7E-4820-8DF0-4A28E7EF5E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262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ABE7A71-1D19-42D2-B6BB-225C2B4B30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A97ADE6-4C9B-498D-B6B6-87918C21C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040B00D-49CE-4B1A-A62B-BCE8B0247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DC5C-FA86-491E-8469-092F2EA84F3B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3EFBC67-9710-4594-BF6E-A83E8BDCA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03A49D6-B25A-45D8-BD80-C9B14EF36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5F26-BE7E-4820-8DF0-4A28E7EF5E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9050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C2581B-2AC2-423C-91ED-CBD679F41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A139C3-AB4A-4911-BE93-EED3FBB8B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D407499-2EE8-467A-8262-A0429DC6E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DC5C-FA86-491E-8469-092F2EA84F3B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7DB64B-B785-47C0-8627-06B6F85BE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58281C-4BF6-4619-8B14-575885020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5F26-BE7E-4820-8DF0-4A28E7EF5E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40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76C208-393D-4D7E-82AE-BF0B3EF3D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C65F6F7-BCB4-487B-8534-40861C1D2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93DA8D-AA4E-4245-81E4-BE07A4E89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DC5C-FA86-491E-8469-092F2EA84F3B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E77772-B8C4-4947-9EF6-526346D56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198178B-DCD1-4D89-86EC-B62CA297C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5F26-BE7E-4820-8DF0-4A28E7EF5E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430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23C4A6-2A3D-48CA-B5CA-E80CACA73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1D1884-3619-4DFB-A18F-9E4D6DDF47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8328107-7FBC-4492-849C-84C9ED4EC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26822DB-0949-4D84-984E-D3A71C88B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DC5C-FA86-491E-8469-092F2EA84F3B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0231E39-0F1D-43EB-9671-0084152DE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AD1E948-AC0B-4493-84EE-21877E930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5F26-BE7E-4820-8DF0-4A28E7EF5E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1566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E28E0F-8369-4CDC-98A1-8C901B459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275D397-EA03-4ABA-8E49-C086B3CB2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550F69E-4036-4EB0-97C9-5A31815918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24456EE-AF71-4C61-990F-8F40260974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63917AB-B776-4A8C-B902-0C5C3FD058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B25C502-8BF7-4594-A00F-3155C741F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DC5C-FA86-491E-8469-092F2EA84F3B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563D924-4DB0-441E-A784-3ABC58BD1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E29731F-D33E-430C-8389-7071FE306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5F26-BE7E-4820-8DF0-4A28E7EF5E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195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F1B4E4-C802-4BA6-90B5-E4F9703C3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38933C7-D714-4C87-B997-92033075B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DC5C-FA86-491E-8469-092F2EA84F3B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D24A5E3-EB69-4544-86AD-A9DFE2180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74A1050-DA13-4568-854B-8EB38C5A2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5F26-BE7E-4820-8DF0-4A28E7EF5E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1053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ED35EA4-4726-46C5-9C9F-E5458CA05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DC5C-FA86-491E-8469-092F2EA84F3B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CCE037A-74E6-45A4-9615-EB3D35E5A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9091DEB-99AA-4890-8503-52E831622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5F26-BE7E-4820-8DF0-4A28E7EF5E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852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74E5BB-FF0A-4497-AC74-0A6270629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27406CB-EA63-49DD-95D5-B42AA9BC9A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6ECF817-82EC-41A1-BA55-EED6EFA7B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A241CEC-A60B-4E22-BC09-D016A27BF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DC5C-FA86-491E-8469-092F2EA84F3B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6E8E08B-DE36-4839-8D85-B7CB14814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9CFF5B2-2E6E-420D-8E7C-F6D8F2754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5F26-BE7E-4820-8DF0-4A28E7EF5E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2126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CCE288-0E76-4D05-8CA5-88FB6EED9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C449217-14BE-4EBB-8A5D-0FED494754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12A9711-DBC4-4534-B111-178D3E4EC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A5817B2-C794-41EB-B55A-26E588C09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9DC5C-FA86-491E-8469-092F2EA84F3B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C52350B-91B6-4C49-8698-A2AFED895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00F7A5C-925E-4B84-BCBE-81EB6AB46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85F26-BE7E-4820-8DF0-4A28E7EF5E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85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E0D745D-B810-40B4-A30F-A6FBF7210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A976740-5CB4-4E09-8FB8-86036E0C1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DA59B0-735A-4374-AD93-FEB4DDB671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9DC5C-FA86-491E-8469-092F2EA84F3B}" type="datetimeFigureOut">
              <a:rPr lang="nl-NL" smtClean="0"/>
              <a:t>22-12-2020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F0BB466-F399-479D-8731-6F0C72E43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ED3CB90-7378-4464-AF26-4E6F688E1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85F26-BE7E-4820-8DF0-4A28E7EF5E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341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434AEF2-8EAF-48CC-B286-93613BD9CD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nl-NL" sz="4400" dirty="0">
                <a:solidFill>
                  <a:schemeClr val="bg1"/>
                </a:solidFill>
              </a:rPr>
              <a:t>17. Het Euroraadsel 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Afbeelding 5" descr="Afbeelding met tekening&#10;&#10;Automatisch gegenereerde beschrijving">
            <a:extLst>
              <a:ext uri="{FF2B5EF4-FFF2-40B4-BE49-F238E27FC236}">
                <a16:creationId xmlns:a16="http://schemas.microsoft.com/office/drawing/2014/main" id="{B5836A60-D3E1-4544-909F-F58E165CAC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6850" y="257549"/>
            <a:ext cx="2385768" cy="2244351"/>
          </a:xfrm>
          <a:prstGeom prst="rect">
            <a:avLst/>
          </a:prstGeom>
        </p:spPr>
      </p:pic>
      <p:pic>
        <p:nvPicPr>
          <p:cNvPr id="5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FADCEB56-5497-455F-B842-A14817165C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10" y="172348"/>
            <a:ext cx="4426772" cy="4659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524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0CBC20-9CFC-43FE-9814-E499C3AAB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euroraadsel</a:t>
            </a:r>
            <a:br>
              <a:rPr lang="nl-NL" dirty="0"/>
            </a:b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824E1D94-A305-4465-88D0-0E89B0F9DE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08100"/>
                <a:ext cx="10515600" cy="52832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nl-NL" dirty="0"/>
                  <a:t>Je ziet een trui in de winkel hangen voor €97. Je wil de trui heel graag kopen, maar hebt zelf geen geld. Dus ga je naar huis en leen je €50 van je vader en €50 van je moeder. </a:t>
                </a:r>
              </a:p>
              <a:p>
                <a:pPr marL="0" indent="0">
                  <a:buNone/>
                </a:pPr>
                <a:r>
                  <a:rPr lang="nl-NL" dirty="0"/>
                  <a:t> 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>
                          <a:latin typeface="Cambria Math" panose="02040503050406030204" pitchFamily="18" charset="0"/>
                        </a:rPr>
                        <m:t>€ 50+ € 50= € 100</m:t>
                      </m:r>
                    </m:oMath>
                  </m:oMathPara>
                </a14:m>
                <a:endParaRPr lang="nl-NL" dirty="0"/>
              </a:p>
              <a:p>
                <a:pPr marL="0" indent="0">
                  <a:buNone/>
                </a:pPr>
                <a:r>
                  <a:rPr lang="nl-NL" dirty="0"/>
                  <a:t> </a:t>
                </a:r>
              </a:p>
              <a:p>
                <a:pPr marL="0" indent="0">
                  <a:buNone/>
                </a:pPr>
                <a:r>
                  <a:rPr lang="nl-NL" dirty="0"/>
                  <a:t>Je gaat terug naar de winkel en koopt de trui voor €97 en krijgt €3 wisselgeld. Je geeft je moeder €1 terug en je vader ook €1 terug en houdt de andere €1 voor jezelf. Nu heb je nog een schuld uitstaan bij je vader van €49 en bij je moeder heb je ook een schuld van €49.</a:t>
                </a:r>
              </a:p>
              <a:p>
                <a:pPr marL="0" indent="0">
                  <a:buNone/>
                </a:pPr>
                <a:r>
                  <a:rPr lang="nl-NL" dirty="0"/>
                  <a:t> 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>
                          <a:latin typeface="Cambria Math" panose="02040503050406030204" pitchFamily="18" charset="0"/>
                        </a:rPr>
                        <m:t>€ 49+ € 49 + </m:t>
                      </m:r>
                      <m:r>
                        <m:rPr>
                          <m:sty m:val="p"/>
                        </m:rPr>
                        <a:rPr lang="nl-NL">
                          <a:latin typeface="Cambria Math" panose="02040503050406030204" pitchFamily="18" charset="0"/>
                        </a:rPr>
                        <m:t>jouw</m:t>
                      </m:r>
                      <m:r>
                        <a:rPr lang="nl-NL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>
                          <a:latin typeface="Cambria Math" panose="02040503050406030204" pitchFamily="18" charset="0"/>
                        </a:rPr>
                        <m:t>eigen</m:t>
                      </m:r>
                      <m:r>
                        <a:rPr lang="nl-NL">
                          <a:latin typeface="Cambria Math" panose="02040503050406030204" pitchFamily="18" charset="0"/>
                        </a:rPr>
                        <m:t> € 1 = € 99</m:t>
                      </m:r>
                    </m:oMath>
                  </m:oMathPara>
                </a14:m>
                <a:endParaRPr lang="nl-NL" dirty="0"/>
              </a:p>
              <a:p>
                <a:pPr marL="0" indent="0">
                  <a:buNone/>
                </a:pPr>
                <a:r>
                  <a:rPr lang="nl-NL" dirty="0"/>
                  <a:t> </a:t>
                </a:r>
              </a:p>
              <a:p>
                <a:pPr marL="0" indent="0">
                  <a:buNone/>
                </a:pPr>
                <a:r>
                  <a:rPr lang="nl-NL" dirty="0"/>
                  <a:t>Rara, waar is die ene euro nu gebleven?</a:t>
                </a:r>
              </a:p>
              <a:p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824E1D94-A305-4465-88D0-0E89B0F9DE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08100"/>
                <a:ext cx="10515600" cy="5283200"/>
              </a:xfrm>
              <a:blipFill>
                <a:blip r:embed="rId2"/>
                <a:stretch>
                  <a:fillRect l="-1043" t="-3002" r="-92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Afbeelding 3" descr="Afbeelding met tekening&#10;&#10;Automatisch gegenereerde beschrijving">
            <a:extLst>
              <a:ext uri="{FF2B5EF4-FFF2-40B4-BE49-F238E27FC236}">
                <a16:creationId xmlns:a16="http://schemas.microsoft.com/office/drawing/2014/main" id="{443D3235-6429-4B97-85EB-7D91872564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27" y="5667749"/>
            <a:ext cx="1116746" cy="105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69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8F3DCF-385D-4FFA-98F0-0EC5E538D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1. Waar denk je dat die ene euro is gebleven?</a:t>
            </a:r>
            <a:br>
              <a:rPr lang="nl-NL" dirty="0"/>
            </a:br>
            <a:endParaRPr lang="nl-NL" dirty="0"/>
          </a:p>
        </p:txBody>
      </p:sp>
      <p:pic>
        <p:nvPicPr>
          <p:cNvPr id="5" name="Graphic 4" descr="Klantbeoordeling">
            <a:extLst>
              <a:ext uri="{FF2B5EF4-FFF2-40B4-BE49-F238E27FC236}">
                <a16:creationId xmlns:a16="http://schemas.microsoft.com/office/drawing/2014/main" id="{850FC1D6-AB4D-4994-AC25-8AE53A8049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99200" y="1841500"/>
            <a:ext cx="3175000" cy="3175000"/>
          </a:xfrm>
          <a:prstGeom prst="rect">
            <a:avLst/>
          </a:prstGeom>
        </p:spPr>
      </p:pic>
      <p:pic>
        <p:nvPicPr>
          <p:cNvPr id="7" name="Graphic 6" descr="Gedachte">
            <a:extLst>
              <a:ext uri="{FF2B5EF4-FFF2-40B4-BE49-F238E27FC236}">
                <a16:creationId xmlns:a16="http://schemas.microsoft.com/office/drawing/2014/main" id="{529121BB-8174-46C9-8340-2BD305F54F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52700" y="1841500"/>
            <a:ext cx="3175000" cy="3175000"/>
          </a:xfrm>
          <a:prstGeom prst="rect">
            <a:avLst/>
          </a:prstGeom>
        </p:spPr>
      </p:pic>
      <p:pic>
        <p:nvPicPr>
          <p:cNvPr id="8" name="Afbeelding 7" descr="Afbeelding met tekening&#10;&#10;Automatisch gegenereerde beschrijving">
            <a:extLst>
              <a:ext uri="{FF2B5EF4-FFF2-40B4-BE49-F238E27FC236}">
                <a16:creationId xmlns:a16="http://schemas.microsoft.com/office/drawing/2014/main" id="{37908E4B-5EDA-47B4-A8E9-9F01DECEB9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27" y="5667749"/>
            <a:ext cx="1116746" cy="105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762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A05236-EF93-471D-A359-62226D1C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2. Stel de balans op direct na het afsluiten van de lening.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07B47F3-A905-4B19-923F-5BAF9A93E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54" y="1927225"/>
            <a:ext cx="11461346" cy="3635375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31D78308-8885-4FB4-968E-168D687B4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8800" y="3510757"/>
            <a:ext cx="983846" cy="587371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2957B7D9-4F69-4083-B58E-6A697F94AA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8800" y="4242992"/>
            <a:ext cx="983846" cy="587371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F3D4457A-FAB1-4E16-BCE3-3C2BBFD0E2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6366" y="3325542"/>
            <a:ext cx="1095367" cy="587371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A835089-8BED-4D94-A338-232344EA92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3366" y="4923864"/>
            <a:ext cx="968367" cy="51927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B98F912A-301A-49EA-8151-FD88FA04EC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34279" y="4936846"/>
            <a:ext cx="968367" cy="519270"/>
          </a:xfrm>
          <a:prstGeom prst="rect">
            <a:avLst/>
          </a:prstGeom>
        </p:spPr>
      </p:pic>
      <p:pic>
        <p:nvPicPr>
          <p:cNvPr id="11" name="Afbeelding 10" descr="Afbeelding met tekening&#10;&#10;Automatisch gegenereerde beschrijving">
            <a:extLst>
              <a:ext uri="{FF2B5EF4-FFF2-40B4-BE49-F238E27FC236}">
                <a16:creationId xmlns:a16="http://schemas.microsoft.com/office/drawing/2014/main" id="{A82FF06C-BC16-436A-BAEF-6C6DAD16F7A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27" y="5667749"/>
            <a:ext cx="1116746" cy="105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8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0BFDF6-EBA4-4F90-957D-84E7EA183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3. Stel de balans op direct na de aanschaf van de trui.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95FCD54-924F-4B6B-ADC1-3752BC7BB0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54" y="1927225"/>
            <a:ext cx="11461346" cy="3635375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AE6D4EC1-E48D-4925-AA2C-E8C61A163D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8800" y="3510757"/>
            <a:ext cx="983846" cy="587371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2E145585-FCAF-4713-81E8-6DB6D29A1C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8800" y="4242992"/>
            <a:ext cx="983846" cy="587371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C9BBC80D-C066-40E1-9942-A165546CFC8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34279" y="4936846"/>
            <a:ext cx="968367" cy="51927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F8B673CB-FB51-4D45-ADE2-F03EC549B0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3366" y="4923864"/>
            <a:ext cx="968367" cy="51927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A2B115B5-CA91-46B1-B1B1-6F4BCD18F0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3366" y="2790264"/>
            <a:ext cx="888225" cy="51927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74D4AB0F-5656-4839-8392-A7543FFEC5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03365" y="3266472"/>
            <a:ext cx="968367" cy="559198"/>
          </a:xfrm>
          <a:prstGeom prst="rect">
            <a:avLst/>
          </a:prstGeom>
        </p:spPr>
      </p:pic>
      <p:pic>
        <p:nvPicPr>
          <p:cNvPr id="11" name="Afbeelding 10" descr="Afbeelding met tekening&#10;&#10;Automatisch gegenereerde beschrijving">
            <a:extLst>
              <a:ext uri="{FF2B5EF4-FFF2-40B4-BE49-F238E27FC236}">
                <a16:creationId xmlns:a16="http://schemas.microsoft.com/office/drawing/2014/main" id="{0DB4BDE5-C7CB-4697-8E4D-F14B1AB1A02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27" y="5667749"/>
            <a:ext cx="1116746" cy="105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58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E2828B-6CD2-4D3A-8BD3-2A8A14896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4. Stel de balans op na de eerste aflossing.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82ADAC9-B5A4-4A1A-A99B-333E23DC77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54" y="1927225"/>
            <a:ext cx="11461346" cy="3635375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F1B86327-056E-4740-A29D-DD10A411AA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4708" y="3579812"/>
            <a:ext cx="899117" cy="585788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0F0AF989-0B9A-4C88-B380-B707FF233A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4708" y="4278312"/>
            <a:ext cx="899117" cy="585788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77ECDCE2-5A3A-482E-A684-23ADB726C1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05508" y="4919661"/>
            <a:ext cx="899117" cy="517673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936E76D7-43E3-46D5-8D4F-30ECA88B94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8314" y="4919660"/>
            <a:ext cx="899117" cy="517673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2EDE2147-9658-43FF-B360-D56B89C4B3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4692" y="2752724"/>
            <a:ext cx="912739" cy="517673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857170B7-B207-4DC6-8478-47828F5126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7900" y="3429000"/>
            <a:ext cx="809531" cy="516425"/>
          </a:xfrm>
          <a:prstGeom prst="rect">
            <a:avLst/>
          </a:prstGeom>
        </p:spPr>
      </p:pic>
      <p:pic>
        <p:nvPicPr>
          <p:cNvPr id="11" name="Afbeelding 10" descr="Afbeelding met tekening&#10;&#10;Automatisch gegenereerde beschrijving">
            <a:extLst>
              <a:ext uri="{FF2B5EF4-FFF2-40B4-BE49-F238E27FC236}">
                <a16:creationId xmlns:a16="http://schemas.microsoft.com/office/drawing/2014/main" id="{4C8794BE-BC1B-4949-88C9-0747C27F352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27" y="5667749"/>
            <a:ext cx="1116746" cy="105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60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2D3610-918E-4F08-955A-26851F69E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5. In het raadsel werd deze vraag gesteld: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93E5BB87-C902-44B0-B1A6-E8515197BC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00200"/>
                <a:ext cx="10071527" cy="5054599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nl-NL">
                          <a:latin typeface="Cambria Math" panose="02040503050406030204" pitchFamily="18" charset="0"/>
                        </a:rPr>
                        <m:t>€ 49+ € 49 + </m:t>
                      </m:r>
                      <m:r>
                        <m:rPr>
                          <m:sty m:val="p"/>
                        </m:rPr>
                        <a:rPr lang="nl-NL">
                          <a:latin typeface="Cambria Math" panose="02040503050406030204" pitchFamily="18" charset="0"/>
                        </a:rPr>
                        <m:t>jouw</m:t>
                      </m:r>
                      <m:r>
                        <a:rPr lang="nl-NL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>
                          <a:latin typeface="Cambria Math" panose="02040503050406030204" pitchFamily="18" charset="0"/>
                        </a:rPr>
                        <m:t>eigen</m:t>
                      </m:r>
                      <m:r>
                        <a:rPr lang="nl-NL">
                          <a:latin typeface="Cambria Math" panose="02040503050406030204" pitchFamily="18" charset="0"/>
                        </a:rPr>
                        <m:t> € 1 = € 99</m:t>
                      </m:r>
                    </m:oMath>
                  </m:oMathPara>
                </a14:m>
                <a:endParaRPr lang="nl-NL" dirty="0"/>
              </a:p>
              <a:p>
                <a:pPr marL="0" indent="0">
                  <a:buNone/>
                </a:pPr>
                <a:r>
                  <a:rPr lang="nl-NL" dirty="0"/>
                  <a:t>Rara, waar is die ene euro nu gebleven?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/>
                  <a:t>Kun je nu al bedenken waar deze €1 is gebleven?. Gebruik in je antwoord het onderscheid tussen de linkerkant (debetzijde) en de rechterkant (creditzijde) van de balans.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/>
                  <a:t>Antwoord: </a:t>
                </a:r>
              </a:p>
              <a:p>
                <a:pPr marL="0" indent="0">
                  <a:buNone/>
                </a:pPr>
                <a:r>
                  <a:rPr lang="nl-NL" dirty="0"/>
                  <a:t>Je kunt bedragen van de linkerkant (debetzijde) van de balans niet optellen bij de bedragen aan de rechterkant (creditzijde), want dan tel je euro’s dubbel.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 xmlns="">
          <p:sp>
            <p:nvSpPr>
              <p:cNvPr id="3" name="Tijdelijke aanduiding voor inhoud 2">
                <a:extLst>
                  <a:ext uri="{FF2B5EF4-FFF2-40B4-BE49-F238E27FC236}">
                    <a16:creationId xmlns:a16="http://schemas.microsoft.com/office/drawing/2014/main" id="{93E5BB87-C902-44B0-B1A6-E8515197BC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00200"/>
                <a:ext cx="10071527" cy="5054599"/>
              </a:xfrm>
              <a:blipFill>
                <a:blip r:embed="rId2"/>
                <a:stretch>
                  <a:fillRect l="-127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Afbeelding 3" descr="Afbeelding met tekening&#10;&#10;Automatisch gegenereerde beschrijving">
            <a:extLst>
              <a:ext uri="{FF2B5EF4-FFF2-40B4-BE49-F238E27FC236}">
                <a16:creationId xmlns:a16="http://schemas.microsoft.com/office/drawing/2014/main" id="{4B0A7055-2B56-40DF-8FA9-56EBA6E861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27" y="5667749"/>
            <a:ext cx="1116746" cy="105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44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F6BE56-5BA0-4FD5-B0D1-FBB01B4D9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76475"/>
          </a:xfrm>
        </p:spPr>
        <p:txBody>
          <a:bodyPr>
            <a:normAutofit fontScale="90000"/>
          </a:bodyPr>
          <a:lstStyle/>
          <a:p>
            <a:r>
              <a:rPr lang="nl-NL" dirty="0"/>
              <a:t>6. Leg uit of het balanstotaal verandert als je de lening bij je ouders gaat aflossen met geld dat je van een klasgenoot leent.  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1D6C5E-E879-43E4-B368-476ACF79B6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74899"/>
            <a:ext cx="10515600" cy="3802063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Antwoord:</a:t>
            </a:r>
          </a:p>
          <a:p>
            <a:pPr marL="0" indent="0">
              <a:buNone/>
            </a:pPr>
            <a:r>
              <a:rPr lang="nl-NL" dirty="0"/>
              <a:t>Nee, als je een nieuwe lening bij iemand anders afsluit en daarmee de lening bij je ouders aflost vervang je vreemd vermogen door vreemd vermogen dus er is geen verandering.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Afbeelding met tekening&#10;&#10;Automatisch gegenereerde beschrijving">
            <a:extLst>
              <a:ext uri="{FF2B5EF4-FFF2-40B4-BE49-F238E27FC236}">
                <a16:creationId xmlns:a16="http://schemas.microsoft.com/office/drawing/2014/main" id="{8AEFDA65-760A-495A-A6CD-DA322E13AA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727" y="5667749"/>
            <a:ext cx="1116746" cy="105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14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368</Words>
  <Application>Microsoft Office PowerPoint</Application>
  <PresentationFormat>Breedbeeld</PresentationFormat>
  <Paragraphs>26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Kantoorthema</vt:lpstr>
      <vt:lpstr>PowerPoint-presentatie</vt:lpstr>
      <vt:lpstr>Het euroraadsel </vt:lpstr>
      <vt:lpstr>1. Waar denk je dat die ene euro is gebleven? </vt:lpstr>
      <vt:lpstr>2. Stel de balans op direct na het afsluiten van de lening.</vt:lpstr>
      <vt:lpstr>3. Stel de balans op direct na de aanschaf van de trui.</vt:lpstr>
      <vt:lpstr>4. Stel de balans op na de eerste aflossing.</vt:lpstr>
      <vt:lpstr>5. In het raadsel werd deze vraag gesteld:</vt:lpstr>
      <vt:lpstr>6. Leg uit of het balanstotaal verandert als je de lening bij je ouders gaat aflossen met geld dat je van een klasgenoot leent.  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Linda van Haren</dc:creator>
  <cp:lastModifiedBy>Linda van Haren</cp:lastModifiedBy>
  <cp:revision>4</cp:revision>
  <dcterms:created xsi:type="dcterms:W3CDTF">2020-04-28T08:20:47Z</dcterms:created>
  <dcterms:modified xsi:type="dcterms:W3CDTF">2020-12-22T17:17:23Z</dcterms:modified>
</cp:coreProperties>
</file>